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2" r:id="rId2"/>
    <p:sldId id="289" r:id="rId3"/>
    <p:sldId id="273" r:id="rId4"/>
    <p:sldId id="274" r:id="rId5"/>
    <p:sldId id="275" r:id="rId6"/>
    <p:sldId id="276" r:id="rId7"/>
    <p:sldId id="287" r:id="rId8"/>
    <p:sldId id="284" r:id="rId9"/>
    <p:sldId id="288" r:id="rId10"/>
    <p:sldId id="277"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BF6063-DA00-44E2-8505-DD290969970D}" type="datetimeFigureOut">
              <a:rPr lang="en-US" smtClean="0"/>
              <a:pPr/>
              <a:t>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40101B-2E1D-456B-BBC1-312C4DDBD6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google.co.in/search?biw=1024&amp;bih=677&amp;q=define+heart&amp;sa=X&amp;ei=_Pc9VPjyBMvWatSmgfAF&amp;ved=0CEkQ_SowAA" TargetMode="External"/><Relationship Id="rId13" Type="http://schemas.openxmlformats.org/officeDocument/2006/relationships/hyperlink" Target="https://www.google.co.in/search?biw=1024&amp;bih=677&amp;q=define+nitty-gritty&amp;sa=X&amp;ei=_Pc9VPjyBMvWatSmgfAF&amp;ved=0CE4Q_SowAA" TargetMode="External"/><Relationship Id="rId3" Type="http://schemas.openxmlformats.org/officeDocument/2006/relationships/hyperlink" Target="https://www.google.co.in/search?biw=1024&amp;bih=677&amp;q=define+first+principles&amp;sa=X&amp;ei=_Pc9VPjyBMvWatSmgfAF&amp;ved=0CEMQ_SowAA" TargetMode="External"/><Relationship Id="rId7" Type="http://schemas.openxmlformats.org/officeDocument/2006/relationships/hyperlink" Target="https://www.google.co.in/search?biw=1024&amp;bih=677&amp;q=define+nucleus&amp;sa=X&amp;ei=_Pc9VPjyBMvWatSmgfAF&amp;ved=0CEgQ_SowAA" TargetMode="External"/><Relationship Id="rId12" Type="http://schemas.openxmlformats.org/officeDocument/2006/relationships/hyperlink" Target="https://www.google.co.in/search?biw=1024&amp;bih=677&amp;q=define+sine+qua+non&amp;sa=X&amp;ei=_Pc9VPjyBMvWatSmgfAF&amp;ved=0CE0Q_SowAA"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google.co.in/search?biw=1024&amp;bih=677&amp;q=define+core&amp;sa=X&amp;ei=_Pc9VPjyBMvWatSmgfAF&amp;ved=0CEcQ_SowAA" TargetMode="External"/><Relationship Id="rId11" Type="http://schemas.openxmlformats.org/officeDocument/2006/relationships/hyperlink" Target="https://www.google.co.in/search?biw=1024&amp;bih=677&amp;q=define+groundwork&amp;sa=X&amp;ei=_Pc9VPjyBMvWatSmgfAF&amp;ved=0CEwQ_SowAA" TargetMode="External"/><Relationship Id="rId5" Type="http://schemas.openxmlformats.org/officeDocument/2006/relationships/hyperlink" Target="https://www.google.co.in/search?biw=1024&amp;bih=677&amp;q=define+essence&amp;sa=X&amp;ei=_Pc9VPjyBMvWatSmgfAF&amp;ved=0CEYQ_SowAA" TargetMode="External"/><Relationship Id="rId10" Type="http://schemas.openxmlformats.org/officeDocument/2006/relationships/hyperlink" Target="https://www.google.co.in/search?biw=1024&amp;bih=677&amp;q=define+bedrock&amp;sa=X&amp;ei=_Pc9VPjyBMvWatSmgfAF&amp;ved=0CEsQ_SowAA" TargetMode="External"/><Relationship Id="rId4" Type="http://schemas.openxmlformats.org/officeDocument/2006/relationships/hyperlink" Target="https://www.google.co.in/search?biw=1024&amp;bih=677&amp;q=define+crux&amp;sa=X&amp;ei=_Pc9VPjyBMvWatSmgfAF&amp;ved=0CEUQ_SowAA" TargetMode="External"/><Relationship Id="rId9" Type="http://schemas.openxmlformats.org/officeDocument/2006/relationships/hyperlink" Target="https://www.google.co.in/search?biw=1024&amp;bih=677&amp;q=define+base&amp;sa=X&amp;ei=_Pc9VPjyBMvWatSmgfAF&amp;ved=0CEoQ_SowAA" TargetMode="External"/><Relationship Id="rId14" Type="http://schemas.openxmlformats.org/officeDocument/2006/relationships/hyperlink" Target="https://www.google.co.in/search?biw=1024&amp;bih=677&amp;q=define+ABC&amp;sa=X&amp;ei=_Pc9VPjyBMvWatSmgfAF&amp;ved=0CE8Q_SowAA"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Fundamental = a central or primary rule or principle on which something is based.</a:t>
            </a:r>
          </a:p>
          <a:p>
            <a:r>
              <a:rPr lang="en-US" sz="1200" b="0" i="1" kern="1200" dirty="0" smtClean="0">
                <a:solidFill>
                  <a:schemeClr val="tx1"/>
                </a:solidFill>
                <a:latin typeface="+mn-lt"/>
                <a:ea typeface="+mn-ea"/>
                <a:cs typeface="+mn-cs"/>
              </a:rPr>
              <a:t>synonyms: </a:t>
            </a:r>
            <a:r>
              <a:rPr lang="en-US" sz="1200" b="0" i="0" kern="1200" dirty="0" smtClean="0">
                <a:solidFill>
                  <a:schemeClr val="tx1"/>
                </a:solidFill>
                <a:latin typeface="+mn-lt"/>
                <a:ea typeface="+mn-ea"/>
                <a:cs typeface="+mn-cs"/>
              </a:rPr>
              <a:t>basics, essentials, rudiments, foundations, basic principles, </a:t>
            </a:r>
            <a:r>
              <a:rPr lang="en-US" sz="1200" b="0" i="0" u="none" strike="noStrike" kern="1200" dirty="0" smtClean="0">
                <a:solidFill>
                  <a:schemeClr val="tx1"/>
                </a:solidFill>
                <a:latin typeface="+mn-lt"/>
                <a:ea typeface="+mn-ea"/>
                <a:cs typeface="+mn-cs"/>
                <a:hlinkClick r:id="rId3"/>
              </a:rPr>
              <a:t>first principles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preliminaries;</a:t>
            </a:r>
            <a:r>
              <a:rPr lang="en-US" sz="1200" b="0" i="0" u="none" strike="noStrike" kern="1200" dirty="0" err="1" smtClean="0">
                <a:solidFill>
                  <a:schemeClr val="tx1"/>
                </a:solidFill>
                <a:latin typeface="+mn-lt"/>
                <a:ea typeface="+mn-ea"/>
                <a:cs typeface="+mn-cs"/>
                <a:hlinkClick r:id="rId4"/>
              </a:rPr>
              <a:t>crux</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5"/>
              </a:rPr>
              <a:t>essence</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6"/>
              </a:rPr>
              <a:t>core</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7"/>
              </a:rPr>
              <a:t>nucleus</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8"/>
              </a:rPr>
              <a:t>heart</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9"/>
              </a:rPr>
              <a:t>base</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10"/>
              </a:rPr>
              <a:t>bedrock</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11"/>
              </a:rPr>
              <a:t>groundwork</a:t>
            </a:r>
            <a:r>
              <a:rPr lang="en-US" sz="1200" b="0" i="0" kern="1200" dirty="0" smtClean="0">
                <a:solidFill>
                  <a:schemeClr val="tx1"/>
                </a:solidFill>
                <a:latin typeface="+mn-lt"/>
                <a:ea typeface="+mn-ea"/>
                <a:cs typeface="+mn-cs"/>
              </a:rPr>
              <a:t>, crux of the matter, heart of the matter; </a:t>
            </a:r>
            <a:r>
              <a:rPr lang="en-US" sz="1200" b="0" i="0" u="none" strike="noStrike" kern="1200" dirty="0" smtClean="0">
                <a:solidFill>
                  <a:schemeClr val="tx1"/>
                </a:solidFill>
                <a:latin typeface="+mn-lt"/>
                <a:ea typeface="+mn-ea"/>
                <a:cs typeface="+mn-cs"/>
                <a:hlinkClick r:id="rId12"/>
              </a:rPr>
              <a:t>sine qua non</a:t>
            </a:r>
            <a:r>
              <a:rPr lang="en-US" sz="1200" b="0" i="0"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informal</a:t>
            </a:r>
            <a:r>
              <a:rPr lang="en-US" sz="1200" b="0" i="0" kern="1200" dirty="0" err="1" smtClean="0">
                <a:solidFill>
                  <a:schemeClr val="tx1"/>
                </a:solidFill>
                <a:latin typeface="+mn-lt"/>
                <a:ea typeface="+mn-ea"/>
                <a:cs typeface="+mn-cs"/>
              </a:rPr>
              <a:t>nuts</a:t>
            </a:r>
            <a:r>
              <a:rPr lang="en-US" sz="1200" b="0" i="0" kern="1200" dirty="0" smtClean="0">
                <a:solidFill>
                  <a:schemeClr val="tx1"/>
                </a:solidFill>
                <a:latin typeface="+mn-lt"/>
                <a:ea typeface="+mn-ea"/>
                <a:cs typeface="+mn-cs"/>
              </a:rPr>
              <a:t> and bolts, </a:t>
            </a:r>
            <a:r>
              <a:rPr lang="en-US" sz="1200" b="0" i="0" u="none" strike="noStrike" kern="1200" dirty="0" smtClean="0">
                <a:solidFill>
                  <a:schemeClr val="tx1"/>
                </a:solidFill>
                <a:latin typeface="+mn-lt"/>
                <a:ea typeface="+mn-ea"/>
                <a:cs typeface="+mn-cs"/>
                <a:hlinkClick r:id="rId13"/>
              </a:rPr>
              <a:t>nitty-gritty</a:t>
            </a:r>
            <a:r>
              <a:rPr lang="en-US" sz="1200" b="0" i="0" kern="1200" dirty="0" smtClean="0">
                <a:solidFill>
                  <a:schemeClr val="tx1"/>
                </a:solidFill>
                <a:latin typeface="+mn-lt"/>
                <a:ea typeface="+mn-ea"/>
                <a:cs typeface="+mn-cs"/>
              </a:rPr>
              <a:t>, brass tacks, </a:t>
            </a:r>
            <a:r>
              <a:rPr lang="en-US" sz="1200" b="0" i="0" u="none" strike="noStrike" kern="1200" dirty="0" smtClean="0">
                <a:solidFill>
                  <a:schemeClr val="tx1"/>
                </a:solidFill>
                <a:latin typeface="+mn-lt"/>
                <a:ea typeface="+mn-ea"/>
                <a:cs typeface="+mn-cs"/>
                <a:hlinkClick r:id="rId14"/>
              </a:rPr>
              <a:t>ABC</a:t>
            </a:r>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40101B-2E1D-456B-BBC1-312C4DDBD65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Bradford, p.80)</a:t>
            </a:r>
          </a:p>
          <a:p>
            <a:r>
              <a:rPr lang="pt-BR" sz="1200" b="1" i="0" kern="1200" dirty="0" smtClean="0">
                <a:solidFill>
                  <a:schemeClr val="tx1"/>
                </a:solidFill>
                <a:latin typeface="+mn-lt"/>
                <a:ea typeface="+mn-ea"/>
                <a:cs typeface="+mn-cs"/>
              </a:rPr>
              <a:t>HAHNEMANN'S FRAGMENTA DE VIRIBUS MEDICAMENTORUM POSITIVIS</a:t>
            </a:r>
            <a:r>
              <a:rPr lang="pt-BR" sz="1200" b="0" i="0" kern="1200" dirty="0" smtClean="0">
                <a:solidFill>
                  <a:schemeClr val="tx1"/>
                </a:solidFill>
                <a:latin typeface="+mn-lt"/>
                <a:ea typeface="+mn-ea"/>
                <a:cs typeface="+mn-cs"/>
              </a:rPr>
              <a:t/>
            </a:r>
            <a:br>
              <a:rPr lang="pt-BR" sz="1200" b="0" i="0" kern="1200" dirty="0" smtClean="0">
                <a:solidFill>
                  <a:schemeClr val="tx1"/>
                </a:solidFill>
                <a:latin typeface="+mn-lt"/>
                <a:ea typeface="+mn-ea"/>
                <a:cs typeface="+mn-cs"/>
              </a:rPr>
            </a:br>
            <a:r>
              <a:rPr lang="pt-BR" sz="1200" b="0" i="0" kern="1200" dirty="0" smtClean="0">
                <a:solidFill>
                  <a:schemeClr val="tx1"/>
                </a:solidFill>
                <a:latin typeface="+mn-lt"/>
                <a:ea typeface="+mn-ea"/>
                <a:cs typeface="+mn-cs"/>
              </a:rPr>
              <a:t>by Peter Morrell</a:t>
            </a:r>
          </a:p>
          <a:p>
            <a:r>
              <a:rPr lang="en-US" dirty="0" smtClean="0"/>
              <a:t>http://www.homeoint.org/morrell/articles/pm_fragm.htm</a:t>
            </a:r>
            <a:endParaRPr lang="en-US" dirty="0"/>
          </a:p>
        </p:txBody>
      </p:sp>
      <p:sp>
        <p:nvSpPr>
          <p:cNvPr id="4" name="Slide Number Placeholder 3"/>
          <p:cNvSpPr>
            <a:spLocks noGrp="1"/>
          </p:cNvSpPr>
          <p:nvPr>
            <p:ph type="sldNum" sz="quarter" idx="10"/>
          </p:nvPr>
        </p:nvSpPr>
        <p:spPr/>
        <p:txBody>
          <a:bodyPr/>
          <a:lstStyle/>
          <a:p>
            <a:fld id="{2340101B-2E1D-456B-BBC1-312C4DDBD65F}"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117F9-2AD8-471B-9DBB-3DB7216FCB75}"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117F9-2AD8-471B-9DBB-3DB7216FCB75}" type="datetimeFigureOut">
              <a:rPr lang="en-US" smtClean="0"/>
              <a:pPr/>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117F9-2AD8-471B-9DBB-3DB7216FCB75}" type="datetimeFigureOut">
              <a:rPr lang="en-US" smtClean="0"/>
              <a:pPr/>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117F9-2AD8-471B-9DBB-3DB7216FCB75}" type="datetimeFigureOut">
              <a:rPr lang="en-US" smtClean="0"/>
              <a:pPr/>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117F9-2AD8-471B-9DBB-3DB7216FCB75}"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117F9-2AD8-471B-9DBB-3DB7216FCB75}"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117F9-2AD8-471B-9DBB-3DB7216FCB75}" type="datetimeFigureOut">
              <a:rPr lang="en-US" smtClean="0"/>
              <a:pPr/>
              <a:t>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DFB55-EC23-4E70-BCAA-7F5A0D6BC1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 109</a:t>
            </a:r>
            <a:endParaRPr lang="en-US" dirty="0">
              <a:solidFill>
                <a:srgbClr val="7030A0"/>
              </a:solidFill>
            </a:endParaRPr>
          </a:p>
        </p:txBody>
      </p:sp>
      <p:sp>
        <p:nvSpPr>
          <p:cNvPr id="3" name="Content Placeholder 2"/>
          <p:cNvSpPr>
            <a:spLocks noGrp="1"/>
          </p:cNvSpPr>
          <p:nvPr>
            <p:ph idx="1"/>
          </p:nvPr>
        </p:nvSpPr>
        <p:spPr>
          <a:xfrm>
            <a:off x="457200" y="3962400"/>
            <a:ext cx="8229600" cy="2163763"/>
          </a:xfrm>
        </p:spPr>
        <p:txBody>
          <a:bodyPr>
            <a:normAutofit lnSpcReduction="10000"/>
          </a:bodyPr>
          <a:lstStyle/>
          <a:p>
            <a:pPr marL="0" indent="0">
              <a:buNone/>
            </a:pPr>
            <a:r>
              <a:rPr lang="en-US" dirty="0" smtClean="0">
                <a:solidFill>
                  <a:srgbClr val="FF0000"/>
                </a:solidFill>
              </a:rPr>
              <a:t>Prof. Dr. Manoj Narayan V </a:t>
            </a:r>
          </a:p>
          <a:p>
            <a:pPr marL="0" indent="0">
              <a:buNone/>
            </a:pPr>
            <a:r>
              <a:rPr lang="en-US" dirty="0" smtClean="0">
                <a:solidFill>
                  <a:srgbClr val="FF0000"/>
                </a:solidFill>
              </a:rPr>
              <a:t>Department of Organon of Medicine</a:t>
            </a:r>
          </a:p>
          <a:p>
            <a:pPr marL="0" indent="0">
              <a:buNone/>
            </a:pPr>
            <a:r>
              <a:rPr lang="en-US" dirty="0" smtClean="0">
                <a:solidFill>
                  <a:srgbClr val="FF0000"/>
                </a:solidFill>
              </a:rPr>
              <a:t>Sarada Krishna Homeopathic Medical College, Kulasekharam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NOTE 2</a:t>
            </a:r>
            <a:endParaRPr lang="en-US" dirty="0"/>
          </a:p>
        </p:txBody>
      </p:sp>
      <p:sp>
        <p:nvSpPr>
          <p:cNvPr id="3" name="Content Placeholder 2"/>
          <p:cNvSpPr>
            <a:spLocks noGrp="1"/>
          </p:cNvSpPr>
          <p:nvPr>
            <p:ph idx="1"/>
          </p:nvPr>
        </p:nvSpPr>
        <p:spPr/>
        <p:txBody>
          <a:bodyPr>
            <a:normAutofit/>
          </a:bodyPr>
          <a:lstStyle/>
          <a:p>
            <a:r>
              <a:rPr lang="de-DE" dirty="0" smtClean="0"/>
              <a:t>Arzneimittellebre, I Th., dritte Ausg.; II Th., dritte Ausg., 1833; III Th., zweite Ausg.,</a:t>
            </a:r>
          </a:p>
          <a:p>
            <a:r>
              <a:rPr lang="en-US" dirty="0" smtClean="0"/>
              <a:t>1825; IV Th., </a:t>
            </a:r>
            <a:r>
              <a:rPr lang="en-US" dirty="0" err="1" smtClean="0"/>
              <a:t>zw</a:t>
            </a:r>
            <a:r>
              <a:rPr lang="en-US" dirty="0" smtClean="0"/>
              <a:t>. </a:t>
            </a:r>
            <a:r>
              <a:rPr lang="en-US" dirty="0" err="1" smtClean="0"/>
              <a:t>Ausg</a:t>
            </a:r>
            <a:r>
              <a:rPr lang="en-US" dirty="0" smtClean="0"/>
              <a:t>., 1827 (English translation, </a:t>
            </a:r>
            <a:r>
              <a:rPr lang="en-US" dirty="0" err="1" smtClean="0"/>
              <a:t>Materia</a:t>
            </a:r>
            <a:r>
              <a:rPr lang="en-US" dirty="0" smtClean="0"/>
              <a:t> </a:t>
            </a:r>
            <a:r>
              <a:rPr lang="en-US" dirty="0" err="1" smtClean="0"/>
              <a:t>Medica</a:t>
            </a:r>
            <a:r>
              <a:rPr lang="en-US" dirty="0" smtClean="0"/>
              <a:t> </a:t>
            </a:r>
            <a:r>
              <a:rPr lang="en-US" dirty="0" err="1" smtClean="0"/>
              <a:t>Pura</a:t>
            </a:r>
            <a:r>
              <a:rPr lang="en-US" dirty="0" smtClean="0"/>
              <a:t>, </a:t>
            </a:r>
            <a:r>
              <a:rPr lang="en-US" dirty="0" err="1" smtClean="0"/>
              <a:t>vols</a:t>
            </a:r>
            <a:r>
              <a:rPr lang="en-US" dirty="0" smtClean="0"/>
              <a:t> I and ii);</a:t>
            </a:r>
          </a:p>
          <a:p>
            <a:r>
              <a:rPr lang="en-US" dirty="0" smtClean="0"/>
              <a:t>and in the second, third, and fourth parts of Die </a:t>
            </a:r>
            <a:r>
              <a:rPr lang="en-US" dirty="0" err="1" smtClean="0"/>
              <a:t>chronischen</a:t>
            </a:r>
            <a:r>
              <a:rPr lang="en-US" dirty="0" smtClean="0"/>
              <a:t> </a:t>
            </a:r>
            <a:r>
              <a:rPr lang="en-US" dirty="0" err="1" smtClean="0"/>
              <a:t>Krankheiten</a:t>
            </a:r>
            <a:r>
              <a:rPr lang="en-US" dirty="0" smtClean="0"/>
              <a:t>, 1828, 1830,</a:t>
            </a:r>
          </a:p>
          <a:p>
            <a:r>
              <a:rPr lang="en-US" dirty="0" smtClean="0"/>
              <a:t>Dresden </a:t>
            </a:r>
            <a:r>
              <a:rPr lang="en-US" dirty="0" err="1" smtClean="0"/>
              <a:t>bei</a:t>
            </a:r>
            <a:r>
              <a:rPr lang="en-US" dirty="0" smtClean="0"/>
              <a:t> Arnold (2nd edit., with a fifth part, Dusseldorf </a:t>
            </a:r>
            <a:r>
              <a:rPr lang="en-US" dirty="0" err="1" smtClean="0"/>
              <a:t>bei</a:t>
            </a:r>
            <a:r>
              <a:rPr lang="en-US" dirty="0" smtClean="0"/>
              <a:t> </a:t>
            </a:r>
            <a:r>
              <a:rPr lang="en-US" dirty="0" err="1" smtClean="0"/>
              <a:t>Schaub</a:t>
            </a:r>
            <a:r>
              <a:rPr lang="en-US" dirty="0" smtClean="0"/>
              <a:t>, 1835, 1839).</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forerunner of his '</a:t>
            </a:r>
            <a:r>
              <a:rPr lang="en-US" dirty="0" err="1"/>
              <a:t>Materia</a:t>
            </a:r>
            <a:r>
              <a:rPr lang="en-US" dirty="0"/>
              <a:t> </a:t>
            </a:r>
            <a:r>
              <a:rPr lang="en-US" dirty="0" err="1"/>
              <a:t>Medica</a:t>
            </a:r>
            <a:r>
              <a:rPr lang="en-US" dirty="0"/>
              <a:t> </a:t>
            </a:r>
            <a:r>
              <a:rPr lang="en-US" dirty="0" err="1"/>
              <a:t>Pura</a:t>
            </a:r>
            <a:r>
              <a:rPr lang="en-US" dirty="0"/>
              <a:t>', were first published in 1805 as a long essay, the '</a:t>
            </a:r>
            <a:r>
              <a:rPr lang="en-US" dirty="0" err="1"/>
              <a:t>Fragmenta</a:t>
            </a:r>
            <a:r>
              <a:rPr lang="en-US" dirty="0"/>
              <a:t> de </a:t>
            </a:r>
            <a:r>
              <a:rPr lang="en-US" dirty="0" err="1"/>
              <a:t>viribus</a:t>
            </a:r>
            <a:r>
              <a:rPr lang="en-US" dirty="0"/>
              <a:t>', which was published as a single volume in London by Dr </a:t>
            </a:r>
            <a:r>
              <a:rPr lang="en-US" dirty="0" err="1"/>
              <a:t>Quin</a:t>
            </a:r>
            <a:r>
              <a:rPr lang="en-US" dirty="0"/>
              <a:t> in 1834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109</a:t>
            </a:r>
            <a:endParaRPr lang="en-US" dirty="0"/>
          </a:p>
        </p:txBody>
      </p:sp>
      <p:sp>
        <p:nvSpPr>
          <p:cNvPr id="3" name="Content Placeholder 2"/>
          <p:cNvSpPr>
            <a:spLocks noGrp="1"/>
          </p:cNvSpPr>
          <p:nvPr>
            <p:ph idx="1"/>
          </p:nvPr>
        </p:nvSpPr>
        <p:spPr/>
        <p:txBody>
          <a:bodyPr/>
          <a:lstStyle/>
          <a:p>
            <a:r>
              <a:rPr lang="en-US" dirty="0" smtClean="0"/>
              <a:t>I was the first that opened up this path, which I have pursued with a perseverance that could only arise and be kept up by a perfect conviction of the great truth, fraught with such blessings to humanity, that it is only by the homoeopathic employment of medicines that the certain cure of human maladies is possible.</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FOOTNOTE</a:t>
            </a:r>
            <a:endParaRPr lang="en-US" dirty="0"/>
          </a:p>
        </p:txBody>
      </p:sp>
      <p:sp>
        <p:nvSpPr>
          <p:cNvPr id="3" name="Content Placeholder 2"/>
          <p:cNvSpPr>
            <a:spLocks noGrp="1"/>
          </p:cNvSpPr>
          <p:nvPr>
            <p:ph idx="1"/>
          </p:nvPr>
        </p:nvSpPr>
        <p:spPr/>
        <p:txBody>
          <a:bodyPr>
            <a:normAutofit/>
          </a:bodyPr>
          <a:lstStyle/>
          <a:p>
            <a:r>
              <a:rPr lang="en-US" dirty="0"/>
              <a:t>It is impossible that there can be another true, best method of curing dynamic </a:t>
            </a:r>
            <a:r>
              <a:rPr lang="en-US" dirty="0" smtClean="0"/>
              <a:t>diseases (i.e</a:t>
            </a:r>
            <a:r>
              <a:rPr lang="en-US" dirty="0"/>
              <a:t>., all diseases not strictly surgical) besides homoeopathy, </a:t>
            </a:r>
            <a:r>
              <a:rPr lang="en-US" dirty="0" smtClean="0"/>
              <a:t>just </a:t>
            </a:r>
            <a:r>
              <a:rPr lang="en-US" dirty="0"/>
              <a:t>as it is impossible </a:t>
            </a:r>
            <a:r>
              <a:rPr lang="en-US" dirty="0" smtClean="0"/>
              <a:t>to draw </a:t>
            </a:r>
            <a:r>
              <a:rPr lang="en-US" dirty="0"/>
              <a:t>more than one straight line betwixt two given points</a:t>
            </a:r>
            <a:r>
              <a:rPr lang="en-US"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NOTE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He who imagines that there are other modes of curing diseases besides </a:t>
            </a:r>
            <a:r>
              <a:rPr lang="en-US" b="1" dirty="0" smtClean="0"/>
              <a:t>it could not have appreciated </a:t>
            </a:r>
          </a:p>
          <a:p>
            <a:r>
              <a:rPr lang="en-US" dirty="0" smtClean="0"/>
              <a:t>homoeopathy fundamentally</a:t>
            </a:r>
          </a:p>
          <a:p>
            <a:r>
              <a:rPr lang="en-US" dirty="0" smtClean="0"/>
              <a:t>nor </a:t>
            </a:r>
            <a:r>
              <a:rPr lang="en-US" dirty="0" err="1" smtClean="0"/>
              <a:t>practised</a:t>
            </a:r>
            <a:r>
              <a:rPr lang="en-US" dirty="0" smtClean="0"/>
              <a:t> it with sufficient care, </a:t>
            </a:r>
          </a:p>
          <a:p>
            <a:r>
              <a:rPr lang="en-US" dirty="0" smtClean="0"/>
              <a:t>nor could he ever have seen or read cases of properly performed homoeopathic cures; </a:t>
            </a:r>
          </a:p>
          <a:p>
            <a:r>
              <a:rPr lang="en-US" dirty="0" smtClean="0"/>
              <a:t>nor, on the other hand, could he have discerned the </a:t>
            </a:r>
            <a:r>
              <a:rPr lang="en-US" dirty="0" err="1" smtClean="0"/>
              <a:t>baselessness</a:t>
            </a:r>
            <a:r>
              <a:rPr lang="en-US" dirty="0" smtClean="0"/>
              <a:t> of all allopathic modes of treating diseases and </a:t>
            </a:r>
          </a:p>
          <a:p>
            <a:r>
              <a:rPr lang="en-US" dirty="0" smtClean="0"/>
              <a:t>their bad or even dreadful effects.</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NOTE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with such lax indifference, </a:t>
            </a:r>
          </a:p>
          <a:p>
            <a:r>
              <a:rPr lang="en-US" dirty="0" smtClean="0"/>
              <a:t>he places the only true healing art on an equality with those hurtful methods of treatment, or </a:t>
            </a:r>
          </a:p>
          <a:p>
            <a:r>
              <a:rPr lang="en-US" dirty="0" smtClean="0"/>
              <a:t>alleges the latter (hurtful methods of treatment) to be auxiliaries to homoeopathy which it could not do without! </a:t>
            </a:r>
          </a:p>
          <a:p>
            <a:r>
              <a:rPr lang="en-US" dirty="0" smtClean="0"/>
              <a:t>My true, conscientious followers, the pure homoeopathists, with their successful, almost never-failing treatment, might teach these persons better.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NOTE 2</a:t>
            </a:r>
            <a:endParaRPr lang="en-US" dirty="0"/>
          </a:p>
        </p:txBody>
      </p:sp>
      <p:sp>
        <p:nvSpPr>
          <p:cNvPr id="3" name="Content Placeholder 2"/>
          <p:cNvSpPr>
            <a:spLocks noGrp="1"/>
          </p:cNvSpPr>
          <p:nvPr>
            <p:ph idx="1"/>
          </p:nvPr>
        </p:nvSpPr>
        <p:spPr/>
        <p:txBody>
          <a:bodyPr>
            <a:normAutofit/>
          </a:bodyPr>
          <a:lstStyle/>
          <a:p>
            <a:r>
              <a:rPr lang="en-US" dirty="0"/>
              <a:t>The first fruits of these labors, as perfect as they could be at that time, I recorded in the</a:t>
            </a:r>
          </a:p>
          <a:p>
            <a:pPr>
              <a:buNone/>
            </a:pPr>
            <a:r>
              <a:rPr lang="pt-BR" dirty="0" smtClean="0"/>
              <a:t>	Fragmenta </a:t>
            </a:r>
            <a:r>
              <a:rPr lang="pt-BR" dirty="0"/>
              <a:t>de viribus medicamentorum positivis, sive in sano corpore humano observatis</a:t>
            </a:r>
            <a:r>
              <a:rPr lang="pt-BR" dirty="0" smtClean="0"/>
              <a:t>, </a:t>
            </a:r>
            <a:r>
              <a:rPr lang="en-US" dirty="0" smtClean="0"/>
              <a:t>pts</a:t>
            </a:r>
            <a:r>
              <a:rPr lang="en-US" dirty="0"/>
              <a:t>. I, ii, </a:t>
            </a:r>
            <a:r>
              <a:rPr lang="en-US" dirty="0" err="1"/>
              <a:t>Lipsiae</a:t>
            </a:r>
            <a:r>
              <a:rPr lang="en-US" dirty="0"/>
              <a:t>, 8, 1805, ap. J. A. Barth; </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Fragments on the positive forces of medicines; that is observed in the healthy body </a:t>
            </a:r>
            <a:r>
              <a:rPr lang="en-US" dirty="0" err="1" smtClean="0"/>
              <a:t>lipsiae</a:t>
            </a:r>
            <a:r>
              <a:rPr lang="en-US" dirty="0" smtClean="0"/>
              <a:t>, 1805, pts, I, II, vol. 8, ap. J.A. Barth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the more mature fruits in the </a:t>
            </a:r>
            <a:r>
              <a:rPr lang="en-US" dirty="0" err="1" smtClean="0"/>
              <a:t>Reine</a:t>
            </a:r>
            <a:r>
              <a:rPr lang="en-US" dirty="0" smtClean="0"/>
              <a:t> </a:t>
            </a:r>
          </a:p>
          <a:p>
            <a:pPr>
              <a:buNone/>
            </a:pPr>
            <a:r>
              <a:rPr lang="en-US" dirty="0" smtClean="0"/>
              <a:t>	</a:t>
            </a:r>
            <a:r>
              <a:rPr lang="de-DE" dirty="0" smtClean="0"/>
              <a:t>Arzneimittellehre, I Th., dritte Ausg.;</a:t>
            </a:r>
          </a:p>
          <a:p>
            <a:r>
              <a:rPr lang="de-DE" dirty="0" smtClean="0"/>
              <a:t>II Th., dritte Ausg., 1833;</a:t>
            </a:r>
          </a:p>
          <a:p>
            <a:endParaRPr lang="de-DE" dirty="0" smtClean="0"/>
          </a:p>
          <a:p>
            <a:r>
              <a:rPr lang="de-DE" dirty="0" smtClean="0"/>
              <a:t>Materia Medica Pura vol. I, 3 rd edition.; </a:t>
            </a:r>
          </a:p>
          <a:p>
            <a:r>
              <a:rPr lang="de-DE" dirty="0" smtClean="0"/>
              <a:t>Vol II 3 rd edition 1833</a:t>
            </a:r>
          </a:p>
          <a:p>
            <a:r>
              <a:rPr lang="de-DE" dirty="0" smtClean="0"/>
              <a:t>   </a:t>
            </a:r>
          </a:p>
          <a:p>
            <a:r>
              <a:rPr lang="de-DE" dirty="0" smtClean="0"/>
              <a:t>III Th., zweite Ausg., </a:t>
            </a:r>
            <a:r>
              <a:rPr lang="en-US" dirty="0" smtClean="0"/>
              <a:t>1825; </a:t>
            </a:r>
          </a:p>
          <a:p>
            <a:r>
              <a:rPr lang="en-US" dirty="0" smtClean="0"/>
              <a:t>Vol. III , 2 </a:t>
            </a:r>
            <a:r>
              <a:rPr lang="en-US" dirty="0" err="1" smtClean="0"/>
              <a:t>nd</a:t>
            </a:r>
            <a:r>
              <a:rPr lang="en-US" dirty="0" smtClean="0"/>
              <a:t> edition 1825;</a:t>
            </a:r>
          </a:p>
          <a:p>
            <a:endParaRPr lang="en-US" dirty="0" smtClean="0"/>
          </a:p>
          <a:p>
            <a:r>
              <a:rPr lang="en-US" dirty="0" smtClean="0"/>
              <a:t>IV Th., </a:t>
            </a:r>
            <a:r>
              <a:rPr lang="en-US" dirty="0" err="1" smtClean="0"/>
              <a:t>zw</a:t>
            </a:r>
            <a:r>
              <a:rPr lang="en-US" dirty="0" smtClean="0"/>
              <a:t>. </a:t>
            </a:r>
            <a:r>
              <a:rPr lang="en-US" dirty="0" err="1" smtClean="0"/>
              <a:t>Ausg</a:t>
            </a:r>
            <a:r>
              <a:rPr lang="en-US" dirty="0" smtClean="0"/>
              <a:t>., 1827 (English translation, </a:t>
            </a:r>
            <a:r>
              <a:rPr lang="en-US" dirty="0" err="1" smtClean="0"/>
              <a:t>Materia</a:t>
            </a:r>
            <a:r>
              <a:rPr lang="en-US" dirty="0" smtClean="0"/>
              <a:t> </a:t>
            </a:r>
            <a:r>
              <a:rPr lang="en-US" dirty="0" err="1" smtClean="0"/>
              <a:t>Medica</a:t>
            </a:r>
            <a:r>
              <a:rPr lang="en-US" dirty="0" smtClean="0"/>
              <a:t> </a:t>
            </a:r>
            <a:r>
              <a:rPr lang="en-US" dirty="0" err="1" smtClean="0"/>
              <a:t>Pura</a:t>
            </a:r>
            <a:r>
              <a:rPr lang="en-US" dirty="0" smtClean="0"/>
              <a:t>, </a:t>
            </a:r>
            <a:r>
              <a:rPr lang="en-US" dirty="0" err="1" smtClean="0"/>
              <a:t>vols</a:t>
            </a:r>
            <a:r>
              <a:rPr lang="en-US" dirty="0" smtClean="0"/>
              <a:t> I and ii);</a:t>
            </a:r>
          </a:p>
          <a:p>
            <a:r>
              <a:rPr lang="en-US" dirty="0" smtClean="0"/>
              <a:t>Vol. IV 2 </a:t>
            </a:r>
            <a:r>
              <a:rPr lang="en-US" dirty="0" err="1" smtClean="0"/>
              <a:t>nd</a:t>
            </a:r>
            <a:r>
              <a:rPr lang="en-US" dirty="0" smtClean="0"/>
              <a:t> edition 1825, vol. V, 2 </a:t>
            </a:r>
            <a:r>
              <a:rPr lang="en-US" dirty="0" err="1" smtClean="0"/>
              <a:t>nd</a:t>
            </a:r>
            <a:r>
              <a:rPr lang="en-US" dirty="0" smtClean="0"/>
              <a:t> edition 1826, </a:t>
            </a:r>
            <a:r>
              <a:rPr lang="en-US" dirty="0" err="1" smtClean="0"/>
              <a:t>vol</a:t>
            </a:r>
            <a:r>
              <a:rPr lang="en-US" dirty="0" smtClean="0"/>
              <a:t> VI , 2 </a:t>
            </a:r>
            <a:r>
              <a:rPr lang="en-US" dirty="0" err="1" smtClean="0"/>
              <a:t>nd</a:t>
            </a:r>
            <a:r>
              <a:rPr lang="en-US" dirty="0" smtClean="0"/>
              <a:t> edition 1827</a:t>
            </a:r>
          </a:p>
          <a:p>
            <a:r>
              <a:rPr lang="en-US" dirty="0" smtClean="0"/>
              <a:t> </a:t>
            </a:r>
          </a:p>
          <a:p>
            <a:r>
              <a:rPr lang="en-US" dirty="0" smtClean="0"/>
              <a:t>and in the second, third, and fourth parts of Die </a:t>
            </a:r>
            <a:r>
              <a:rPr lang="en-US" dirty="0" err="1" smtClean="0"/>
              <a:t>chronischen</a:t>
            </a:r>
            <a:r>
              <a:rPr lang="en-US" dirty="0" smtClean="0"/>
              <a:t> </a:t>
            </a:r>
            <a:r>
              <a:rPr lang="en-US" dirty="0" err="1" smtClean="0"/>
              <a:t>Krankheiten</a:t>
            </a:r>
            <a:r>
              <a:rPr lang="en-US" dirty="0" smtClean="0"/>
              <a:t>, 1828, 1830,</a:t>
            </a:r>
          </a:p>
          <a:p>
            <a:r>
              <a:rPr lang="en-US" dirty="0" smtClean="0"/>
              <a:t>Dresden </a:t>
            </a:r>
            <a:r>
              <a:rPr lang="en-US" dirty="0" err="1" smtClean="0"/>
              <a:t>bei</a:t>
            </a:r>
            <a:r>
              <a:rPr lang="en-US" dirty="0" smtClean="0"/>
              <a:t> Arnold (2nd edit., with a fifth part, Dusseldorf </a:t>
            </a:r>
            <a:r>
              <a:rPr lang="en-US" dirty="0" err="1" smtClean="0"/>
              <a:t>bei</a:t>
            </a:r>
            <a:r>
              <a:rPr lang="en-US" dirty="0" smtClean="0"/>
              <a:t> </a:t>
            </a:r>
            <a:r>
              <a:rPr lang="en-US" dirty="0" err="1" smtClean="0"/>
              <a:t>Schaub</a:t>
            </a:r>
            <a:r>
              <a:rPr lang="en-US" dirty="0" smtClean="0"/>
              <a:t>, 1835, 1839).</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IV Th., </a:t>
            </a:r>
            <a:r>
              <a:rPr lang="en-US" dirty="0" err="1" smtClean="0"/>
              <a:t>zw</a:t>
            </a:r>
            <a:r>
              <a:rPr lang="en-US" dirty="0" smtClean="0"/>
              <a:t>. </a:t>
            </a:r>
            <a:r>
              <a:rPr lang="en-US" dirty="0" err="1" smtClean="0"/>
              <a:t>Ausg</a:t>
            </a:r>
            <a:r>
              <a:rPr lang="en-US" dirty="0" smtClean="0"/>
              <a:t>., 1827 (English translation, </a:t>
            </a:r>
            <a:r>
              <a:rPr lang="en-US" dirty="0" err="1" smtClean="0"/>
              <a:t>Materia</a:t>
            </a:r>
            <a:r>
              <a:rPr lang="en-US" dirty="0" smtClean="0"/>
              <a:t> </a:t>
            </a:r>
            <a:r>
              <a:rPr lang="en-US" dirty="0" err="1" smtClean="0"/>
              <a:t>Medica</a:t>
            </a:r>
            <a:r>
              <a:rPr lang="en-US" dirty="0" smtClean="0"/>
              <a:t> </a:t>
            </a:r>
            <a:r>
              <a:rPr lang="en-US" dirty="0" err="1" smtClean="0"/>
              <a:t>Pura</a:t>
            </a:r>
            <a:r>
              <a:rPr lang="en-US" dirty="0" smtClean="0"/>
              <a:t>, </a:t>
            </a:r>
            <a:r>
              <a:rPr lang="en-US" dirty="0" err="1" smtClean="0"/>
              <a:t>vols</a:t>
            </a:r>
            <a:r>
              <a:rPr lang="en-US" dirty="0" smtClean="0"/>
              <a:t> I and ii);</a:t>
            </a:r>
          </a:p>
          <a:p>
            <a:r>
              <a:rPr lang="en-US" dirty="0" smtClean="0"/>
              <a:t>Vol. IV 2 </a:t>
            </a:r>
            <a:r>
              <a:rPr lang="en-US" dirty="0" err="1" smtClean="0"/>
              <a:t>nd</a:t>
            </a:r>
            <a:r>
              <a:rPr lang="en-US" dirty="0" smtClean="0"/>
              <a:t> edition 1825, vol. V, 2 </a:t>
            </a:r>
            <a:r>
              <a:rPr lang="en-US" dirty="0" err="1" smtClean="0"/>
              <a:t>nd</a:t>
            </a:r>
            <a:r>
              <a:rPr lang="en-US" dirty="0" smtClean="0"/>
              <a:t> edition 1826, </a:t>
            </a:r>
            <a:r>
              <a:rPr lang="en-US" dirty="0" err="1" smtClean="0"/>
              <a:t>vol</a:t>
            </a:r>
            <a:r>
              <a:rPr lang="en-US" dirty="0" smtClean="0"/>
              <a:t> VI , 2 </a:t>
            </a:r>
            <a:r>
              <a:rPr lang="en-US" dirty="0" err="1" smtClean="0"/>
              <a:t>nd</a:t>
            </a:r>
            <a:r>
              <a:rPr lang="en-US" dirty="0" smtClean="0"/>
              <a:t> edition 1827</a:t>
            </a:r>
          </a:p>
          <a:p>
            <a:r>
              <a:rPr lang="en-US" dirty="0" smtClean="0"/>
              <a:t> and in the second, third, and fourth parts of Die </a:t>
            </a:r>
            <a:r>
              <a:rPr lang="en-US" dirty="0" err="1" smtClean="0"/>
              <a:t>chronischen</a:t>
            </a:r>
            <a:r>
              <a:rPr lang="en-US" dirty="0" smtClean="0"/>
              <a:t> </a:t>
            </a:r>
            <a:r>
              <a:rPr lang="en-US" dirty="0" err="1" smtClean="0"/>
              <a:t>Krankheiten</a:t>
            </a:r>
            <a:r>
              <a:rPr lang="en-US" dirty="0" smtClean="0"/>
              <a:t>, 1828, 1830,</a:t>
            </a:r>
          </a:p>
          <a:p>
            <a:r>
              <a:rPr lang="en-US" dirty="0" smtClean="0"/>
              <a:t>Dresden </a:t>
            </a:r>
            <a:r>
              <a:rPr lang="en-US" dirty="0" err="1" smtClean="0"/>
              <a:t>bei</a:t>
            </a:r>
            <a:r>
              <a:rPr lang="en-US" dirty="0" smtClean="0"/>
              <a:t> Arnold (2nd edit., with a fifth part, Dusseldorf </a:t>
            </a:r>
            <a:r>
              <a:rPr lang="en-US" dirty="0" err="1" smtClean="0"/>
              <a:t>bei</a:t>
            </a:r>
            <a:r>
              <a:rPr lang="en-US" dirty="0" smtClean="0"/>
              <a:t> </a:t>
            </a:r>
            <a:r>
              <a:rPr lang="en-US" dirty="0" err="1" smtClean="0"/>
              <a:t>Schaub</a:t>
            </a:r>
            <a:r>
              <a:rPr lang="en-US" dirty="0" smtClean="0"/>
              <a:t>, 1835, 1839).</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1172</TotalTime>
  <Words>579</Words>
  <Application>Microsoft Office PowerPoint</Application>
  <PresentationFormat>On-screen Show (4:3)</PresentationFormat>
  <Paragraphs>56</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 109</vt:lpstr>
      <vt:lpstr>§ 109</vt:lpstr>
      <vt:lpstr>FOOTNOTE</vt:lpstr>
      <vt:lpstr>FOOT NOTE</vt:lpstr>
      <vt:lpstr>FOOT NOTE</vt:lpstr>
      <vt:lpstr>FOOT NOTE 2</vt:lpstr>
      <vt:lpstr>PowerPoint Presentation</vt:lpstr>
      <vt:lpstr>PowerPoint Presentation</vt:lpstr>
      <vt:lpstr>PowerPoint Presentation</vt:lpstr>
      <vt:lpstr>FOOT NOTE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Aphorism 105-145 </dc:title>
  <dc:creator>PC</dc:creator>
  <cp:lastModifiedBy>Lib Lab One</cp:lastModifiedBy>
  <cp:revision>124</cp:revision>
  <dcterms:created xsi:type="dcterms:W3CDTF">2014-10-07T11:23:43Z</dcterms:created>
  <dcterms:modified xsi:type="dcterms:W3CDTF">2021-02-01T10:08:03Z</dcterms:modified>
</cp:coreProperties>
</file>